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8" r:id="rId2"/>
    <p:sldId id="319" r:id="rId3"/>
    <p:sldId id="322" r:id="rId4"/>
    <p:sldId id="32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74" r:id="rId19"/>
    <p:sldId id="307" r:id="rId20"/>
    <p:sldId id="275" r:id="rId21"/>
    <p:sldId id="308" r:id="rId22"/>
    <p:sldId id="280" r:id="rId23"/>
    <p:sldId id="309" r:id="rId24"/>
    <p:sldId id="310" r:id="rId25"/>
    <p:sldId id="279" r:id="rId26"/>
    <p:sldId id="285" r:id="rId27"/>
    <p:sldId id="284" r:id="rId28"/>
    <p:sldId id="287" r:id="rId29"/>
    <p:sldId id="317" r:id="rId30"/>
    <p:sldId id="288" r:id="rId31"/>
    <p:sldId id="311" r:id="rId32"/>
    <p:sldId id="290" r:id="rId33"/>
    <p:sldId id="292" r:id="rId34"/>
    <p:sldId id="293" r:id="rId35"/>
    <p:sldId id="294" r:id="rId36"/>
    <p:sldId id="295" r:id="rId37"/>
    <p:sldId id="312" r:id="rId38"/>
    <p:sldId id="296" r:id="rId39"/>
    <p:sldId id="313" r:id="rId40"/>
    <p:sldId id="297" r:id="rId41"/>
    <p:sldId id="298" r:id="rId42"/>
    <p:sldId id="303" r:id="rId43"/>
    <p:sldId id="300" r:id="rId44"/>
    <p:sldId id="301" r:id="rId45"/>
    <p:sldId id="302" r:id="rId46"/>
    <p:sldId id="304" r:id="rId47"/>
    <p:sldId id="305" r:id="rId48"/>
    <p:sldId id="306" r:id="rId49"/>
    <p:sldId id="32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90" d="100"/>
          <a:sy n="90" d="100"/>
        </p:scale>
        <p:origin x="-81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CF38-C480-4469-AA7B-FE682DD1B88C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5314-FA01-41F1-AF3B-17E10F1C840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Settecento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it-IT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323256" y="1196752"/>
            <a:ext cx="374441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08" y="206152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</a:t>
            </a:r>
            <a:r>
              <a:rPr lang="it-IT" sz="5400" b="1" dirty="0" err="1" smtClean="0">
                <a:solidFill>
                  <a:schemeClr val="tx1"/>
                </a:solidFill>
                <a:latin typeface="Monotype Corsiva" pitchFamily="66" charset="0"/>
              </a:rPr>
              <a:t>Grand</a:t>
            </a:r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 Tour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69504"/>
            <a:ext cx="4608512" cy="54319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Incremento dei viaggi di istruzione per giovani letterati benestanti in tutte le grandi capitali europee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Viaggi di promozione delle proprie opere in altri paesi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Idea universalistica della cultura</a:t>
            </a:r>
          </a:p>
        </p:txBody>
      </p:sp>
      <p:pic>
        <p:nvPicPr>
          <p:cNvPr id="41986" name="Picture 2" descr="https://encrypted-tbn2.gstatic.com/images?q=tbn:ANd9GcQa-yMrtZYkRlE19PDzLV9XzSXyV5t0D08mrj0KUXnQtZ_WeOq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6389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73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6000">
              <a:schemeClr val="accent4">
                <a:lumMod val="20000"/>
                <a:lumOff val="80000"/>
                <a:alpha val="23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323256" y="1196752"/>
            <a:ext cx="374441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73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 fogli periodici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it-IT" sz="2800" dirty="0" smtClean="0">
                <a:latin typeface="Candara" pitchFamily="34" charset="0"/>
              </a:rPr>
              <a:t>Pubblico più ampio e nuovi scopi critico-divulgativi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it-IT" sz="2800" dirty="0" smtClean="0">
                <a:latin typeface="Candara" pitchFamily="34" charset="0"/>
              </a:rPr>
              <a:t>Promozione della “battaglia di idee” degli illuministi</a:t>
            </a:r>
          </a:p>
        </p:txBody>
      </p:sp>
      <p:pic>
        <p:nvPicPr>
          <p:cNvPr id="40962" name="Picture 2" descr="http://www.aboutenglish.it/englishpress/w2tatler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628" y="3356992"/>
            <a:ext cx="5196660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10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12" name="Connettore 1 11"/>
          <p:cNvCxnSpPr/>
          <p:nvPr/>
        </p:nvCxnSpPr>
        <p:spPr>
          <a:xfrm>
            <a:off x="2627784" y="1196752"/>
            <a:ext cx="343988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73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024" y="260648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The </a:t>
            </a:r>
            <a:r>
              <a:rPr lang="it-IT" sz="5400" b="1" dirty="0" err="1" smtClean="0">
                <a:solidFill>
                  <a:schemeClr val="tx1"/>
                </a:solidFill>
                <a:latin typeface="Monotype Corsiva" pitchFamily="66" charset="0"/>
              </a:rPr>
              <a:t>Spectator</a:t>
            </a:r>
            <a:endParaRPr lang="it-IT" sz="5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484784"/>
            <a:ext cx="81534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latin typeface="Candara" pitchFamily="34" charset="0"/>
              </a:rPr>
              <a:t>1711, Londra</a:t>
            </a:r>
            <a:r>
              <a:rPr lang="it-IT" sz="2800" dirty="0" smtClean="0">
                <a:latin typeface="Candara" pitchFamily="34" charset="0"/>
              </a:rPr>
              <a:t/>
            </a:r>
            <a:br>
              <a:rPr lang="it-IT" sz="2800" dirty="0" smtClean="0">
                <a:latin typeface="Candara" pitchFamily="34" charset="0"/>
              </a:rPr>
            </a:br>
            <a:r>
              <a:rPr lang="it-IT" sz="2800" dirty="0" smtClean="0">
                <a:latin typeface="Candara" pitchFamily="34" charset="0"/>
              </a:rPr>
              <a:t>J. </a:t>
            </a:r>
            <a:r>
              <a:rPr lang="it-IT" sz="2800" dirty="0" err="1" smtClean="0">
                <a:latin typeface="Candara" pitchFamily="34" charset="0"/>
              </a:rPr>
              <a:t>Addison</a:t>
            </a:r>
            <a:r>
              <a:rPr lang="it-IT" sz="2800" dirty="0" smtClean="0">
                <a:latin typeface="Candara" pitchFamily="34" charset="0"/>
              </a:rPr>
              <a:t> e R. </a:t>
            </a:r>
            <a:r>
              <a:rPr lang="it-IT" sz="2800" dirty="0" err="1" smtClean="0">
                <a:latin typeface="Candara" pitchFamily="34" charset="0"/>
              </a:rPr>
              <a:t>Steele</a:t>
            </a:r>
            <a:r>
              <a:rPr lang="it-IT" sz="2800" dirty="0" smtClean="0">
                <a:latin typeface="Candara" pitchFamily="34" charset="0"/>
              </a:rPr>
              <a:t> fondano The </a:t>
            </a:r>
            <a:r>
              <a:rPr lang="it-IT" sz="2800" i="1" dirty="0" err="1" smtClean="0">
                <a:latin typeface="Candara" pitchFamily="34" charset="0"/>
              </a:rPr>
              <a:t>Spectator</a:t>
            </a:r>
            <a:endParaRPr lang="it-IT" sz="2800" i="1" dirty="0" smtClean="0">
              <a:latin typeface="Candar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509" t="1907" r="1907"/>
          <a:stretch>
            <a:fillRect/>
          </a:stretch>
        </p:blipFill>
        <p:spPr bwMode="auto">
          <a:xfrm>
            <a:off x="467544" y="2708920"/>
            <a:ext cx="4608512" cy="3704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5220072" y="3030051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ndara" pitchFamily="34" charset="0"/>
              </a:rPr>
              <a:t>The</a:t>
            </a:r>
            <a:r>
              <a:rPr lang="it-IT" sz="2400" i="1" dirty="0" smtClean="0">
                <a:latin typeface="Candara" pitchFamily="34" charset="0"/>
              </a:rPr>
              <a:t> </a:t>
            </a:r>
            <a:r>
              <a:rPr lang="it-IT" sz="2400" i="1" dirty="0" err="1" smtClean="0">
                <a:latin typeface="Candara" pitchFamily="34" charset="0"/>
              </a:rPr>
              <a:t>Spectator</a:t>
            </a:r>
            <a:endParaRPr lang="it-IT" sz="2400" i="1" dirty="0" smtClean="0">
              <a:latin typeface="Candara" pitchFamily="34" charset="0"/>
            </a:endParaRPr>
          </a:p>
          <a:p>
            <a:r>
              <a:rPr lang="it-IT" sz="2400" dirty="0" smtClean="0">
                <a:latin typeface="Candara" pitchFamily="34" charset="0"/>
              </a:rPr>
              <a:t>1 marzo 1711</a:t>
            </a:r>
            <a:endParaRPr lang="it-IT" sz="2400" dirty="0">
              <a:latin typeface="Candara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220072" y="4077072"/>
            <a:ext cx="3600400" cy="21328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“Di trarre la luce dal fumo,</a:t>
            </a:r>
            <a:b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</a:b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non il fumo dalla scintilla,</a:t>
            </a:r>
            <a:b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</a:b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questo si propone,</a:t>
            </a:r>
            <a:b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</a:b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per ridestare la meraviglia delle sue invenzioni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.”</a:t>
            </a:r>
            <a:endParaRPr lang="it-IT" sz="2200" dirty="0">
              <a:latin typeface="Candara" pitchFamily="34" charset="0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200" dirty="0">
                <a:latin typeface="Candara" pitchFamily="34" charset="0"/>
              </a:rPr>
              <a:t>(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Orazio, 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Ars poetica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)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4285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6056" y="1124744"/>
            <a:ext cx="3393132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2500" i="1" dirty="0" smtClean="0">
                <a:latin typeface="Palatino Linotype" pitchFamily="18" charset="0"/>
              </a:rPr>
              <a:t>“Fu detto di Socrate che portò la filosofia giù dal cielo a dimorare tra gli uomini; e mia ambizione sarà che di me si dica che ho portato la filosofia fuori dagli studi e dalle biblioteche, ad abitare nei circoli e nei ritrovi, presso le tavole da te e nei caffè.”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J. </a:t>
            </a:r>
            <a:r>
              <a:rPr lang="it-IT" sz="5400" dirty="0" err="1" smtClean="0">
                <a:latin typeface="Monotype Corsiva" pitchFamily="66" charset="0"/>
              </a:rPr>
              <a:t>Addison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0" name="Picture 15" descr="http://www.pensieridiuncinico.com/wp-content/uploads/2012/06/addison.jpg"/>
          <p:cNvPicPr>
            <a:picLocks noChangeAspect="1" noChangeArrowheads="1"/>
          </p:cNvPicPr>
          <p:nvPr/>
        </p:nvPicPr>
        <p:blipFill>
          <a:blip r:embed="rId4" cstate="print"/>
          <a:srcRect r="6283"/>
          <a:stretch>
            <a:fillRect/>
          </a:stretch>
        </p:blipFill>
        <p:spPr bwMode="auto">
          <a:xfrm rot="21338992">
            <a:off x="1036116" y="1807717"/>
            <a:ext cx="296360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043608" y="1196752"/>
            <a:ext cx="590465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673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9776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b="1" dirty="0">
                <a:latin typeface="Monotype Corsiva" pitchFamily="66" charset="0"/>
              </a:rPr>
              <a:t>L’Illuminismo in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816224"/>
            <a:ext cx="8153400" cy="470912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Illuminismo ideologicamente moderato, più incline ad affrontare questioni pragmatiche.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Scrittura come mezzo di comunicazione, circolazione di idee e d’intervento.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Dialogo con il potere politico: gli intellettuali sono inseriti nei quadri amministrativi (Verri, Beccaria) o  nelle scuole statali (Parini).</a:t>
            </a:r>
            <a:endParaRPr lang="it-IT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12879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b="1" dirty="0">
                <a:latin typeface="Monotype Corsiva" pitchFamily="66" charset="0"/>
              </a:rPr>
              <a:t>L’Accademia dei Pugni </a:t>
            </a:r>
            <a:endParaRPr lang="it-IT" sz="4000" b="1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976664"/>
            <a:ext cx="8424936" cy="9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 smtClean="0">
                <a:latin typeface="Candara" pitchFamily="34" charset="0"/>
              </a:rPr>
              <a:t>Alfonso Longo, Alessandro e Pietro Verri, Cesare Beccaria,</a:t>
            </a:r>
            <a:br>
              <a:rPr lang="it-IT" sz="2000" dirty="0" smtClean="0">
                <a:latin typeface="Candara" pitchFamily="34" charset="0"/>
              </a:rPr>
            </a:br>
            <a:r>
              <a:rPr lang="it-IT" sz="2000" dirty="0" smtClean="0">
                <a:latin typeface="Candara" pitchFamily="34" charset="0"/>
              </a:rPr>
              <a:t>Giambattista Biffi, Luigi </a:t>
            </a:r>
            <a:r>
              <a:rPr lang="it-IT" sz="2000" dirty="0" err="1" smtClean="0">
                <a:latin typeface="Candara" pitchFamily="34" charset="0"/>
              </a:rPr>
              <a:t>Lambertenghi</a:t>
            </a:r>
            <a:endParaRPr lang="it-IT" sz="2000" dirty="0">
              <a:latin typeface="Candara" pitchFamily="34" charset="0"/>
            </a:endParaRPr>
          </a:p>
        </p:txBody>
      </p:sp>
      <p:pic>
        <p:nvPicPr>
          <p:cNvPr id="24578" name="Picture 2" descr="http://cdn.tempi.it/wp-content/uploads/2014/11/accademia-pugni.jpg"/>
          <p:cNvPicPr>
            <a:picLocks noChangeAspect="1" noChangeArrowheads="1"/>
          </p:cNvPicPr>
          <p:nvPr/>
        </p:nvPicPr>
        <p:blipFill>
          <a:blip r:embed="rId3" cstate="print"/>
          <a:srcRect l="2506" t="11123" r="1005"/>
          <a:stretch>
            <a:fillRect/>
          </a:stretch>
        </p:blipFill>
        <p:spPr bwMode="auto">
          <a:xfrm>
            <a:off x="1259632" y="1784057"/>
            <a:ext cx="6624736" cy="416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Connettore 1 7"/>
          <p:cNvCxnSpPr/>
          <p:nvPr/>
        </p:nvCxnSpPr>
        <p:spPr>
          <a:xfrm>
            <a:off x="971600" y="1052736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673" y="44624"/>
            <a:ext cx="1394743" cy="1239020"/>
          </a:xfrm>
          <a:prstGeom prst="rect">
            <a:avLst/>
          </a:prstGeom>
          <a:noFill/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467544" y="1152128"/>
            <a:ext cx="8280920" cy="9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(1761)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593081" y="1196752"/>
            <a:ext cx="52565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65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5049" y="197768"/>
            <a:ext cx="568863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b="1" dirty="0" smtClean="0">
                <a:latin typeface="Monotype Corsiva" pitchFamily="66" charset="0"/>
              </a:rPr>
              <a:t>“Il Caffè” di Milano</a:t>
            </a:r>
            <a:endParaRPr lang="it-IT" sz="5400" b="1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9126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Diffusione della “cultura dei Lumi”.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Non solo accademici, ma scienziati, matematici, astronomi, economisti, storici.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Grande varietà di tematiche.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Dialogo “alla pari” e “cordiale” con il lettore.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Assunzione attiva di responsabilità civile.</a:t>
            </a:r>
            <a:endParaRPr lang="it-IT" dirty="0">
              <a:latin typeface="Candar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1441" y="1196752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(giugno 1764 – maggio 1766)</a:t>
            </a:r>
            <a:endParaRPr lang="it-IT" sz="2800" dirty="0">
              <a:latin typeface="Candara" pitchFamily="34" charset="0"/>
            </a:endParaRPr>
          </a:p>
        </p:txBody>
      </p:sp>
      <p:pic>
        <p:nvPicPr>
          <p:cNvPr id="46082" name="Picture 2" descr="http://www.saquella.it/caffe/Caffe-chicchi.gif"/>
          <p:cNvPicPr>
            <a:picLocks noChangeAspect="1" noChangeArrowheads="1"/>
          </p:cNvPicPr>
          <p:nvPr/>
        </p:nvPicPr>
        <p:blipFill>
          <a:blip r:embed="rId4" cstate="print"/>
          <a:srcRect b="39064"/>
          <a:stretch>
            <a:fillRect/>
          </a:stretch>
        </p:blipFill>
        <p:spPr bwMode="auto">
          <a:xfrm>
            <a:off x="317971" y="404664"/>
            <a:ext cx="113109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7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3" name="Picture 5" descr="http://www.ilcaffepoc.it/grafica/frontespizio1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320480" cy="619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9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11" name="Connettore 1 10"/>
          <p:cNvCxnSpPr/>
          <p:nvPr/>
        </p:nvCxnSpPr>
        <p:spPr>
          <a:xfrm>
            <a:off x="1593081" y="1196752"/>
            <a:ext cx="52565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65" y="188640"/>
            <a:ext cx="1394743" cy="1239020"/>
          </a:xfrm>
          <a:prstGeom prst="rect">
            <a:avLst/>
          </a:prstGeom>
          <a:noFill/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305049" y="197768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“Il Caffè” di Milano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61441" y="1196752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(giugno 1764 – maggio 1766)</a:t>
            </a:r>
            <a:endParaRPr lang="it-IT" sz="2800" dirty="0">
              <a:latin typeface="Candara" pitchFamily="34" charset="0"/>
            </a:endParaRPr>
          </a:p>
        </p:txBody>
      </p:sp>
      <p:pic>
        <p:nvPicPr>
          <p:cNvPr id="15" name="Picture 2" descr="http://www.saquella.it/caffe/Caffe-chicchi.gif"/>
          <p:cNvPicPr>
            <a:picLocks noChangeAspect="1" noChangeArrowheads="1"/>
          </p:cNvPicPr>
          <p:nvPr/>
        </p:nvPicPr>
        <p:blipFill>
          <a:blip r:embed="rId4" cstate="print"/>
          <a:srcRect b="39064"/>
          <a:stretch>
            <a:fillRect/>
          </a:stretch>
        </p:blipFill>
        <p:spPr bwMode="auto">
          <a:xfrm>
            <a:off x="317971" y="404664"/>
            <a:ext cx="1131094" cy="1368152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2869779"/>
          </a:xfrm>
        </p:spPr>
        <p:txBody>
          <a:bodyPr>
            <a:normAutofit/>
          </a:bodyPr>
          <a:lstStyle/>
          <a:p>
            <a:pPr marL="0" indent="19050" algn="ctr">
              <a:buNone/>
            </a:pPr>
            <a:r>
              <a:rPr lang="it-IT" sz="4800" dirty="0" smtClean="0">
                <a:latin typeface="Candara" pitchFamily="34" charset="0"/>
              </a:rPr>
              <a:t>E’ interessante tutto ciò che ha a che fare con i concetti di “</a:t>
            </a:r>
            <a:r>
              <a:rPr lang="it-IT" sz="4800" b="1" dirty="0" smtClean="0">
                <a:latin typeface="Candara" pitchFamily="34" charset="0"/>
              </a:rPr>
              <a:t>utile</a:t>
            </a:r>
            <a:r>
              <a:rPr lang="it-IT" sz="4800" dirty="0" smtClean="0">
                <a:latin typeface="Candara" pitchFamily="34" charset="0"/>
              </a:rPr>
              <a:t>” e “</a:t>
            </a:r>
            <a:r>
              <a:rPr lang="it-IT" sz="4800" b="1" dirty="0" smtClean="0">
                <a:latin typeface="Candara" pitchFamily="34" charset="0"/>
              </a:rPr>
              <a:t>pubblica felicità</a:t>
            </a:r>
            <a:r>
              <a:rPr lang="it-IT" sz="4800" dirty="0" smtClean="0">
                <a:latin typeface="Candara" pitchFamily="34" charset="0"/>
              </a:rPr>
              <a:t>”.</a:t>
            </a:r>
            <a:endParaRPr lang="it-IT" sz="4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7300" y="620688"/>
            <a:ext cx="353714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300" i="1" dirty="0" smtClean="0">
                <a:latin typeface="Palatino Linotype" pitchFamily="18" charset="0"/>
              </a:rPr>
              <a:t>“La notte è illuminata, cosicché brilla in ogni parte l'iride negli specchi e ne' cristalli sospesi intorno le pareti, e in mezzo alla bottega; in essa bottega, chi vuol leggere, trova sempre (…) simili buone raccolte di Novelle interessanti, le quali fanno che gli uomini che in prima erano Romani, Fiorentini, Genovesi, o Lombardi, ora </a:t>
            </a:r>
            <a:r>
              <a:rPr lang="it-IT" sz="2300" i="1" dirty="0" err="1" smtClean="0">
                <a:latin typeface="Palatino Linotype" pitchFamily="18" charset="0"/>
              </a:rPr>
              <a:t>sieno</a:t>
            </a:r>
            <a:r>
              <a:rPr lang="it-IT" sz="2300" i="1" dirty="0" smtClean="0">
                <a:latin typeface="Palatino Linotype" pitchFamily="18" charset="0"/>
              </a:rPr>
              <a:t> tutti presso a poco Europei.”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>
                <a:latin typeface="Monotype Corsiva" pitchFamily="66" charset="0"/>
              </a:rPr>
              <a:t>P</a:t>
            </a:r>
            <a:r>
              <a:rPr lang="it-IT" sz="5400" dirty="0" smtClean="0">
                <a:latin typeface="Monotype Corsiva" pitchFamily="66" charset="0"/>
              </a:rPr>
              <a:t>. Verri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pic>
        <p:nvPicPr>
          <p:cNvPr id="91138" name="Picture 2" descr="http://upload.wikimedia.org/wikipedia/it/a/a6/Pietro_Ver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4328">
            <a:off x="946494" y="1715005"/>
            <a:ext cx="3005222" cy="406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5076056" y="5877272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dirty="0" smtClean="0">
                <a:latin typeface="Palatino Linotype" pitchFamily="18" charset="0"/>
              </a:rPr>
              <a:t>Il Caffè, foglio I, 1764</a:t>
            </a:r>
            <a:endParaRPr lang="it-IT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Un secolo complesso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it-IT" sz="2800" dirty="0" smtClean="0">
                <a:solidFill>
                  <a:prstClr val="black"/>
                </a:solidFill>
              </a:rPr>
              <a:t>Il secolo </a:t>
            </a:r>
            <a:r>
              <a:rPr lang="it-IT" sz="2800" dirty="0">
                <a:solidFill>
                  <a:prstClr val="black"/>
                </a:solidFill>
              </a:rPr>
              <a:t>dell’Illuminismo: poderosa  rifondazione del pensiero occidentale che investe tutta l’elaborazione </a:t>
            </a:r>
            <a:r>
              <a:rPr lang="it-IT" sz="2800" dirty="0" smtClean="0">
                <a:solidFill>
                  <a:prstClr val="black"/>
                </a:solidFill>
              </a:rPr>
              <a:t>intellettuale.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it-IT" sz="2800" dirty="0">
                <a:solidFill>
                  <a:prstClr val="black"/>
                </a:solidFill>
              </a:rPr>
              <a:t>Fiducia massima nelle possibilità conoscitive della ragione: </a:t>
            </a:r>
            <a:r>
              <a:rPr lang="it-IT" sz="2800" dirty="0" smtClean="0">
                <a:solidFill>
                  <a:prstClr val="black"/>
                </a:solidFill>
              </a:rPr>
              <a:t>ciò </a:t>
            </a:r>
            <a:r>
              <a:rPr lang="it-IT" sz="2800" dirty="0">
                <a:solidFill>
                  <a:prstClr val="black"/>
                </a:solidFill>
              </a:rPr>
              <a:t>che non è conoscibile dalla ragione non è </a:t>
            </a:r>
            <a:r>
              <a:rPr lang="it-IT" sz="2800" dirty="0" smtClean="0">
                <a:solidFill>
                  <a:prstClr val="black"/>
                </a:solidFill>
              </a:rPr>
              <a:t>interessante.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it-IT" sz="2800" dirty="0">
                <a:solidFill>
                  <a:prstClr val="black"/>
                </a:solidFill>
              </a:rPr>
              <a:t>La metafora della Luce che invade le tenebre si diffonde in filosofia, letteratura</a:t>
            </a:r>
            <a:r>
              <a:rPr lang="it-IT" sz="2800" dirty="0" smtClean="0">
                <a:solidFill>
                  <a:prstClr val="black"/>
                </a:solidFill>
              </a:rPr>
              <a:t>, nella pubblicistica.</a:t>
            </a:r>
            <a:endParaRPr lang="it-IT" sz="2800" dirty="0">
              <a:solidFill>
                <a:prstClr val="black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it-IT" sz="2800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9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7" name="Titolo 1"/>
          <p:cNvSpPr txBox="1">
            <a:spLocks/>
          </p:cNvSpPr>
          <p:nvPr/>
        </p:nvSpPr>
        <p:spPr>
          <a:xfrm>
            <a:off x="395536" y="269776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Caffè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e la questione della lingua</a:t>
            </a:r>
            <a:endParaRPr kumimoji="0" lang="it-IT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611560" y="1124744"/>
            <a:ext cx="669674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705" y="116632"/>
            <a:ext cx="1394743" cy="1239020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400" dirty="0" smtClean="0">
                <a:latin typeface="Candara" pitchFamily="34" charset="0"/>
              </a:rPr>
              <a:t>“</a:t>
            </a:r>
            <a:r>
              <a:rPr lang="it-IT" sz="4400" i="1" dirty="0" smtClean="0">
                <a:latin typeface="Candara" pitchFamily="34" charset="0"/>
              </a:rPr>
              <a:t>Cose, non parole</a:t>
            </a:r>
            <a:r>
              <a:rPr lang="it-IT" sz="4400" dirty="0" smtClean="0">
                <a:latin typeface="Candara" pitchFamily="34" charset="0"/>
              </a:rPr>
              <a:t>” (A. Verri)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it-IT" sz="1300" dirty="0" smtClean="0">
              <a:latin typeface="Candar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latin typeface="Candara" pitchFamily="34" charset="0"/>
              </a:rPr>
              <a:t>La lingua come strumento vivo, radicato nella società e capace di esprimere il pensiero moderno.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latin typeface="Candara" pitchFamily="34" charset="0"/>
              </a:rPr>
              <a:t>Le parole devono essere strumenti efficaci per la circolazione delle idee.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latin typeface="Candara" pitchFamily="34" charset="0"/>
              </a:rPr>
              <a:t>Diritto a formulare nuove norme: una nuova lingua per nuove esigenze.</a:t>
            </a:r>
            <a:endParaRPr lang="it-IT" sz="3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7300" y="908720"/>
            <a:ext cx="346514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i="1" dirty="0" smtClean="0">
                <a:latin typeface="Palatino Linotype" pitchFamily="18" charset="0"/>
              </a:rPr>
              <a:t>“E’ cosa ragionevole, che le parole servano alle idee, ma non le idee alle parole, onde noi vogliamo prendere il buono quand’anche fosse ai confini dell’universo, e se dall’</a:t>
            </a:r>
            <a:r>
              <a:rPr lang="it-IT" sz="2400" i="1" dirty="0" err="1" smtClean="0">
                <a:latin typeface="Palatino Linotype" pitchFamily="18" charset="0"/>
              </a:rPr>
              <a:t>inda</a:t>
            </a:r>
            <a:r>
              <a:rPr lang="it-IT" sz="2400" i="1" dirty="0" smtClean="0">
                <a:latin typeface="Palatino Linotype" pitchFamily="18" charset="0"/>
              </a:rPr>
              <a:t> o dall’americana lingua ci si fornisse qualche vocabolo che esprimesse un’idea nostra, meglio che colla lingua italiana, noi la adopereremo.”</a:t>
            </a:r>
          </a:p>
          <a:p>
            <a:pPr marL="0" indent="0">
              <a:buNone/>
            </a:pPr>
            <a:endParaRPr lang="it-IT" sz="2400" i="1" dirty="0" smtClean="0">
              <a:latin typeface="Palatino Linotype" pitchFamily="18" charset="0"/>
            </a:endParaRP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A. Verri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pic>
        <p:nvPicPr>
          <p:cNvPr id="92162" name="Picture 2" descr="http://upload.wikimedia.org/wikipedia/commons/f/fd/Alessandro_Ver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1464">
            <a:off x="892508" y="1795400"/>
            <a:ext cx="2952328" cy="416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395536" y="1124744"/>
            <a:ext cx="71287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729" y="116632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latin typeface="Monotype Corsiva" pitchFamily="66" charset="0"/>
              </a:rPr>
              <a:t>Dei delitti e delle pene (C. Beccaria)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7106" name="Picture 2" descr="http://cultura.biografieonline.it/wp-content/uploads/2014/01/Dei-delitti-e-delle-p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74528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395536" y="1124744"/>
            <a:ext cx="71287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729" y="116632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latin typeface="Monotype Corsiva" pitchFamily="66" charset="0"/>
              </a:rPr>
              <a:t>Dei delitti e delle pene (C. Beccaria)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6618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Breve trattato sulla giustizia e sulle pene allora in uso.</a:t>
            </a:r>
          </a:p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Mentalità pratica e razionale.</a:t>
            </a:r>
          </a:p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Il fine è una ordinata convivenza civile.</a:t>
            </a:r>
          </a:p>
          <a:p>
            <a:pPr>
              <a:buNone/>
            </a:pPr>
            <a:endParaRPr lang="it-IT" sz="4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395536" y="1124744"/>
            <a:ext cx="71287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729" y="116632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latin typeface="Monotype Corsiva" pitchFamily="66" charset="0"/>
              </a:rPr>
              <a:t>Dei delitti e delle pene (C. Beccaria)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5050904" cy="544522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Rigore nell’applicazione e certezza della pena</a:t>
            </a:r>
          </a:p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Giusta proporzione tra delitto commesso e pena</a:t>
            </a:r>
          </a:p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Razionalizzazione delle procedure penali</a:t>
            </a:r>
          </a:p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Presunzione d’innocenza</a:t>
            </a:r>
          </a:p>
          <a:p>
            <a:pPr>
              <a:buFontTx/>
              <a:buChar char="-"/>
            </a:pPr>
            <a:endParaRPr lang="it-IT" sz="1600" dirty="0" smtClean="0">
              <a:latin typeface="Candar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3000" i="1" dirty="0" smtClean="0">
                <a:latin typeface="Candara" pitchFamily="34" charset="0"/>
              </a:rPr>
              <a:t>“E’ meglio prevenire i delitti che punirgli”</a:t>
            </a:r>
          </a:p>
          <a:p>
            <a:pPr algn="r">
              <a:spcBef>
                <a:spcPts val="0"/>
              </a:spcBef>
              <a:buNone/>
            </a:pPr>
            <a:r>
              <a:rPr lang="it-IT" sz="3000" i="1" dirty="0" smtClean="0">
                <a:latin typeface="Candara" pitchFamily="34" charset="0"/>
              </a:rPr>
              <a:t>(C. Beccaria)</a:t>
            </a:r>
          </a:p>
          <a:p>
            <a:pPr>
              <a:buNone/>
            </a:pPr>
            <a:endParaRPr lang="it-IT" dirty="0" smtClean="0">
              <a:latin typeface="Candara" pitchFamily="34" charset="0"/>
            </a:endParaRPr>
          </a:p>
        </p:txBody>
      </p:sp>
      <p:pic>
        <p:nvPicPr>
          <p:cNvPr id="93186" name="Picture 2" descr="http://upload.wikimedia.org/wikipedia/commons/thumb/3/3d/Voiriot_DesVoisins.jpg/220px-Voiriot_DesVois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1844824"/>
            <a:ext cx="313415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843808" y="1196752"/>
            <a:ext cx="27363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1394743" cy="123902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L’Arcadia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latin typeface="Candara" pitchFamily="34" charset="0"/>
              </a:rPr>
              <a:t>1690</a:t>
            </a:r>
            <a:r>
              <a:rPr lang="it-IT" dirty="0" smtClean="0">
                <a:latin typeface="Candara" pitchFamily="34" charset="0"/>
              </a:rPr>
              <a:t>: fondazione dell’Accademia dell’Arcadia</a:t>
            </a:r>
          </a:p>
          <a:p>
            <a:pPr algn="ctr">
              <a:buNone/>
            </a:pPr>
            <a:endParaRPr lang="it-IT" dirty="0" smtClean="0">
              <a:latin typeface="Candara" pitchFamily="34" charset="0"/>
            </a:endParaRPr>
          </a:p>
        </p:txBody>
      </p:sp>
      <p:pic>
        <p:nvPicPr>
          <p:cNvPr id="12" name="Picture 2" descr="http://www.toro.molise.it/public/news/foto/simbolo_arcadi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6480720" cy="401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051720" y="1196752"/>
            <a:ext cx="424847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1394743" cy="123902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bosco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Parrasio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5298" name="Picture 2" descr="http://upload.wikimedia.org/wikipedia/commons/3/3a/Bosco-parras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3384376" cy="498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pic>
        <p:nvPicPr>
          <p:cNvPr id="54274" name="Picture 2" descr="http://www.baroque.it/images/cultura/donne-in-Arca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18" y="1052736"/>
            <a:ext cx="822363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259632" y="1196752"/>
            <a:ext cx="590465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programma letterario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Estirpare il cattivo gusto barocco e ripristinare l’ordine, l’armonia, la misura della letteratura classica riletta nell’estetica razionalista dell’Illuminismo.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La poesia è un «sogno fatto alla presenza della ragione».</a:t>
            </a:r>
          </a:p>
          <a:p>
            <a:pPr algn="ctr">
              <a:buNone/>
            </a:pPr>
            <a:endParaRPr lang="it-IT" sz="4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259632" y="1196752"/>
            <a:ext cx="590465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5400" b="1" dirty="0" smtClean="0">
                <a:solidFill>
                  <a:prstClr val="black"/>
                </a:solidFill>
                <a:latin typeface="Monotype Corsiva" pitchFamily="66" charset="0"/>
              </a:rPr>
              <a:t>Il programma letterario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4000" dirty="0" smtClean="0">
                <a:latin typeface="Candara" pitchFamily="34" charset="0"/>
              </a:rPr>
              <a:t>Arcadia: luogo ideale sottratto ai drammi della storia ed ambientazione di vicende pastorali.</a:t>
            </a:r>
          </a:p>
          <a:p>
            <a:pPr>
              <a:buFont typeface="Wingdings" pitchFamily="2" charset="2"/>
              <a:buChar char="ü"/>
            </a:pPr>
            <a:r>
              <a:rPr lang="it-IT" sz="4000" dirty="0" smtClean="0">
                <a:latin typeface="Candara" pitchFamily="34" charset="0"/>
              </a:rPr>
              <a:t>Temi pastorali: vagheggiamento di una vita ideale dove regna la semplicità della natura.</a:t>
            </a:r>
          </a:p>
        </p:txBody>
      </p:sp>
    </p:spTree>
    <p:extLst>
      <p:ext uri="{BB962C8B-B14F-4D97-AF65-F5344CB8AC3E}">
        <p14:creationId xmlns:p14="http://schemas.microsoft.com/office/powerpoint/2010/main" val="2782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latin typeface="Monotype Corsiva" pitchFamily="66" charset="0"/>
              </a:rPr>
              <a:t>Che cos’è l’Illuminismo?</a:t>
            </a:r>
            <a:endParaRPr lang="it-IT" sz="5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 lnSpcReduction="10000"/>
          </a:bodyPr>
          <a:lstStyle/>
          <a:p>
            <a:pPr marL="360363" algn="ctr">
              <a:lnSpc>
                <a:spcPct val="110000"/>
              </a:lnSpc>
              <a:buNone/>
            </a:pPr>
            <a:r>
              <a:rPr lang="it-IT" sz="2800" i="1" dirty="0">
                <a:latin typeface="Calibri" pitchFamily="34" charset="0"/>
              </a:rPr>
              <a:t>Che cos’è l’Illuminismo? L’Illuminismo è l’uscita dell’uomo da uno stato di minorità il quale è da imputare a lui stesso. Minorità è l’incapacità di servirsi del proprio intelletto senza essere guidati da un altro. Sapere </a:t>
            </a:r>
            <a:r>
              <a:rPr lang="it-IT" sz="2800" i="1" dirty="0" err="1">
                <a:latin typeface="Calibri" pitchFamily="34" charset="0"/>
              </a:rPr>
              <a:t>aude</a:t>
            </a:r>
            <a:r>
              <a:rPr lang="it-IT" sz="2800" i="1" dirty="0">
                <a:latin typeface="Calibri" pitchFamily="34" charset="0"/>
              </a:rPr>
              <a:t>! Abbi il coraggio di servirti delle tua propria intelligenza. </a:t>
            </a:r>
            <a:r>
              <a:rPr lang="it-IT" sz="2800" dirty="0">
                <a:latin typeface="Calibri" pitchFamily="34" charset="0"/>
              </a:rPr>
              <a:t>(I. Kant</a:t>
            </a:r>
            <a:r>
              <a:rPr lang="it-IT" sz="2800" dirty="0" smtClean="0">
                <a:latin typeface="Calibri" pitchFamily="34" charset="0"/>
              </a:rPr>
              <a:t>)</a:t>
            </a:r>
            <a:endParaRPr lang="it-IT" sz="2800" i="1" dirty="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2800" dirty="0">
                <a:latin typeface="Calibri" pitchFamily="34" charset="0"/>
              </a:rPr>
              <a:t>E’ dunque indispensabile un’opera di rischiaramento al quale:</a:t>
            </a:r>
          </a:p>
          <a:p>
            <a:pPr marL="360363" algn="ctr">
              <a:lnSpc>
                <a:spcPct val="110000"/>
              </a:lnSpc>
              <a:buNone/>
            </a:pPr>
            <a:r>
              <a:rPr lang="it-IT" sz="2800" i="1" dirty="0" smtClean="0">
                <a:latin typeface="Calibri" pitchFamily="34" charset="0"/>
              </a:rPr>
              <a:t>Non </a:t>
            </a:r>
            <a:r>
              <a:rPr lang="it-IT" sz="2800" i="1" dirty="0">
                <a:latin typeface="Calibri" pitchFamily="34" charset="0"/>
              </a:rPr>
              <a:t>occorre altro che la libertà, quella di far pubblico uso della propria ragione in tutti i campi.</a:t>
            </a:r>
            <a:endParaRPr lang="it-IT" sz="2800" dirty="0">
              <a:latin typeface="Calibri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it-IT" sz="2800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8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12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2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14" name="Connettore 1 13"/>
          <p:cNvCxnSpPr/>
          <p:nvPr/>
        </p:nvCxnSpPr>
        <p:spPr>
          <a:xfrm>
            <a:off x="1475656" y="1196752"/>
            <a:ext cx="540060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65" y="188640"/>
            <a:ext cx="1394743" cy="1239020"/>
          </a:xfrm>
          <a:prstGeom prst="rect">
            <a:avLst/>
          </a:prstGeom>
          <a:noFill/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Barocco e l’Arcadia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556792"/>
            <a:ext cx="403136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b="1" dirty="0" smtClean="0">
                <a:latin typeface="Candara" pitchFamily="34" charset="0"/>
              </a:rPr>
              <a:t>Originalità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it-IT" sz="2200" dirty="0" smtClean="0">
                <a:latin typeface="Candara" pitchFamily="34" charset="0"/>
              </a:rPr>
              <a:t>Ricerca esasperata di soluzioni espressive e immagini inusitate</a:t>
            </a:r>
            <a:endParaRPr lang="it-IT" sz="2200" dirty="0">
              <a:latin typeface="Candara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076056" y="1556792"/>
            <a:ext cx="36004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Razionalità e buon</a:t>
            </a:r>
            <a:r>
              <a:rPr kumimoji="0" lang="it-IT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gusto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2852936"/>
            <a:ext cx="3960440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Anticlassicismo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Rifiuto della tradizione </a:t>
            </a:r>
            <a:r>
              <a:rPr kumimoji="0" lang="it-IT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umanistico-rinascimentale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004048" y="2852936"/>
            <a:ext cx="4176464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Classicismo</a:t>
            </a:r>
          </a:p>
          <a:p>
            <a:pPr marR="0" lvl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t-IT" sz="2200" dirty="0" smtClean="0">
                <a:latin typeface="Candara" pitchFamily="34" charset="0"/>
              </a:rPr>
              <a:t>Ordine, misura, regolarità, semplicità, chiarezza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11560" y="4149080"/>
            <a:ext cx="3816424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Meraviglia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La poesia deve colpire con originalità e suscitare piacere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040560" y="4221088"/>
            <a:ext cx="3995936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Funzione moralizzatrice</a:t>
            </a:r>
          </a:p>
          <a:p>
            <a:pPr marR="0" lvl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t-IT" sz="2200" dirty="0" smtClean="0">
                <a:latin typeface="Candara" pitchFamily="34" charset="0"/>
              </a:rPr>
              <a:t>Poesia come lente di razionalità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11560" y="5472608"/>
            <a:ext cx="3600400" cy="1340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Concettismo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Uso esasperato di metafore</a:t>
            </a:r>
            <a:r>
              <a:rPr kumimoji="0" lang="it-IT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e figure retoriche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004048" y="5517232"/>
            <a:ext cx="4176464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Equilibrio e linearità</a:t>
            </a:r>
          </a:p>
          <a:p>
            <a:pPr marR="0" lvl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t-IT" sz="2200" dirty="0" smtClean="0">
                <a:latin typeface="Candara" pitchFamily="34" charset="0"/>
              </a:rPr>
              <a:t>Uso misurato delle figure retoriche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572000" y="1556792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4572000" y="2852936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2000" y="4221088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4572000" y="5517232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467544" y="-1467544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A. Verri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4788024" y="692696"/>
            <a:ext cx="6552728" cy="266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Sognai sul far dell'alba, e mi </a:t>
            </a:r>
            <a:r>
              <a:rPr lang="it-IT" i="1" dirty="0" err="1" smtClean="0">
                <a:latin typeface="Palatino Linotype" pitchFamily="18" charset="0"/>
              </a:rPr>
              <a:t>parea</a:t>
            </a:r>
            <a:endParaRPr lang="it-IT" i="1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ch'io era trasformato in </a:t>
            </a:r>
            <a:r>
              <a:rPr lang="it-IT" i="1" dirty="0" err="1" smtClean="0">
                <a:latin typeface="Palatino Linotype" pitchFamily="18" charset="0"/>
              </a:rPr>
              <a:t>cagnoletto</a:t>
            </a:r>
            <a:r>
              <a:rPr lang="it-IT" i="1" dirty="0" smtClean="0">
                <a:latin typeface="Palatino Linotype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Sognai che al collo un vago laccio </a:t>
            </a:r>
            <a:r>
              <a:rPr lang="it-IT" i="1" dirty="0" err="1" smtClean="0">
                <a:latin typeface="Palatino Linotype" pitchFamily="18" charset="0"/>
              </a:rPr>
              <a:t>avea</a:t>
            </a:r>
            <a:r>
              <a:rPr lang="it-IT" i="1" dirty="0" smtClean="0">
                <a:latin typeface="Palatino Linotype" pitchFamily="18" charset="0"/>
              </a:rPr>
              <a:t>,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it-IT" i="1" dirty="0" smtClean="0">
                <a:latin typeface="Palatino Linotype" pitchFamily="18" charset="0"/>
              </a:rPr>
              <a:t>e una striscia di neve in mezzo al petto.</a:t>
            </a: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Era in un </a:t>
            </a:r>
            <a:r>
              <a:rPr lang="it-IT" i="1" dirty="0" err="1" smtClean="0">
                <a:latin typeface="Palatino Linotype" pitchFamily="18" charset="0"/>
              </a:rPr>
              <a:t>praticello</a:t>
            </a:r>
            <a:r>
              <a:rPr lang="it-IT" i="1" dirty="0" smtClean="0">
                <a:latin typeface="Palatino Linotype" pitchFamily="18" charset="0"/>
              </a:rPr>
              <a:t>, ove </a:t>
            </a:r>
            <a:r>
              <a:rPr lang="it-IT" i="1" dirty="0" err="1" smtClean="0">
                <a:latin typeface="Palatino Linotype" pitchFamily="18" charset="0"/>
              </a:rPr>
              <a:t>sedea</a:t>
            </a:r>
            <a:endParaRPr lang="it-IT" i="1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Clori, di ninfe in un bel coro eletto:</a:t>
            </a: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io d'ella, </a:t>
            </a:r>
            <a:r>
              <a:rPr lang="it-IT" i="1" dirty="0" err="1" smtClean="0">
                <a:latin typeface="Palatino Linotype" pitchFamily="18" charset="0"/>
              </a:rPr>
              <a:t>ella</a:t>
            </a:r>
            <a:r>
              <a:rPr lang="it-IT" i="1" dirty="0" smtClean="0">
                <a:latin typeface="Palatino Linotype" pitchFamily="18" charset="0"/>
              </a:rPr>
              <a:t> di me </a:t>
            </a:r>
            <a:r>
              <a:rPr lang="it-IT" i="1" dirty="0" err="1" smtClean="0">
                <a:latin typeface="Palatino Linotype" pitchFamily="18" charset="0"/>
              </a:rPr>
              <a:t>prendea</a:t>
            </a:r>
            <a:r>
              <a:rPr lang="it-IT" i="1" dirty="0" smtClean="0">
                <a:latin typeface="Palatino Linotype" pitchFamily="18" charset="0"/>
              </a:rPr>
              <a:t> diletto;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it-IT" i="1" dirty="0" smtClean="0">
                <a:latin typeface="Palatino Linotype" pitchFamily="18" charset="0"/>
              </a:rPr>
              <a:t>dicea: -Corri, </a:t>
            </a:r>
            <a:r>
              <a:rPr lang="it-IT" i="1" dirty="0" err="1" smtClean="0">
                <a:latin typeface="Palatino Linotype" pitchFamily="18" charset="0"/>
              </a:rPr>
              <a:t>Lesbino</a:t>
            </a:r>
            <a:r>
              <a:rPr lang="it-IT" i="1" dirty="0" smtClean="0">
                <a:latin typeface="Palatino Linotype" pitchFamily="18" charset="0"/>
              </a:rPr>
              <a:t>!- ed io correa.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788024" y="3443979"/>
            <a:ext cx="428396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it-IT" i="1" dirty="0" err="1" smtClean="0">
                <a:latin typeface="Palatino Linotype" pitchFamily="18" charset="0"/>
              </a:rPr>
              <a:t>Seguìa</a:t>
            </a:r>
            <a:r>
              <a:rPr lang="it-IT" i="1" dirty="0" smtClean="0">
                <a:latin typeface="Palatino Linotype" pitchFamily="18" charset="0"/>
              </a:rPr>
              <a:t>: -Dove lasciasti, ove sen </a:t>
            </a:r>
            <a:r>
              <a:rPr lang="it-IT" i="1" dirty="0" err="1" smtClean="0">
                <a:latin typeface="Palatino Linotype" pitchFamily="18" charset="0"/>
              </a:rPr>
              <a:t>gìo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it-IT" i="1" dirty="0" smtClean="0">
                <a:latin typeface="Palatino Linotype" pitchFamily="18" charset="0"/>
              </a:rPr>
              <a:t>Tirsi mio, Tirsi tuo? che fa, che fai?-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None/>
            </a:pPr>
            <a:r>
              <a:rPr lang="it-IT" i="1" dirty="0" smtClean="0">
                <a:latin typeface="Palatino Linotype" pitchFamily="18" charset="0"/>
              </a:rPr>
              <a:t>Io </a:t>
            </a:r>
            <a:r>
              <a:rPr lang="it-IT" i="1" dirty="0" err="1" smtClean="0">
                <a:latin typeface="Palatino Linotype" pitchFamily="18" charset="0"/>
              </a:rPr>
              <a:t>gìa</a:t>
            </a:r>
            <a:r>
              <a:rPr lang="it-IT" i="1" dirty="0" smtClean="0">
                <a:latin typeface="Palatino Linotype" pitchFamily="18" charset="0"/>
              </a:rPr>
              <a:t> latrando, e </a:t>
            </a:r>
            <a:r>
              <a:rPr lang="it-IT" i="1" dirty="0" err="1" smtClean="0">
                <a:latin typeface="Palatino Linotype" pitchFamily="18" charset="0"/>
              </a:rPr>
              <a:t>volea</a:t>
            </a:r>
            <a:r>
              <a:rPr lang="it-IT" i="1" dirty="0" smtClean="0">
                <a:latin typeface="Palatino Linotype" pitchFamily="18" charset="0"/>
              </a:rPr>
              <a:t> dir: -Son io!-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it-IT" i="1" dirty="0" smtClean="0">
                <a:latin typeface="Palatino Linotype" pitchFamily="18" charset="0"/>
              </a:rPr>
              <a:t>M'accolse in grembo, in duo piedi m'alzai,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it-IT" i="1" dirty="0" smtClean="0">
                <a:latin typeface="Palatino Linotype" pitchFamily="18" charset="0"/>
              </a:rPr>
              <a:t>inchinò il suo bel labbro al labbro mio: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None/>
            </a:pPr>
            <a:r>
              <a:rPr lang="it-IT" i="1" dirty="0" smtClean="0">
                <a:latin typeface="Palatino Linotype" pitchFamily="18" charset="0"/>
              </a:rPr>
              <a:t>quando </a:t>
            </a:r>
            <a:r>
              <a:rPr lang="it-IT" i="1" dirty="0" err="1" smtClean="0">
                <a:latin typeface="Palatino Linotype" pitchFamily="18" charset="0"/>
              </a:rPr>
              <a:t>volea</a:t>
            </a:r>
            <a:r>
              <a:rPr lang="it-IT" i="1" dirty="0" smtClean="0">
                <a:latin typeface="Palatino Linotype" pitchFamily="18" charset="0"/>
              </a:rPr>
              <a:t> baciarmi, io mi svegliai.</a:t>
            </a:r>
          </a:p>
          <a:p>
            <a:pPr>
              <a:buNone/>
            </a:pPr>
            <a:r>
              <a:rPr lang="it-IT" dirty="0" smtClean="0">
                <a:latin typeface="Palatino Linotype" pitchFamily="18" charset="0"/>
              </a:rPr>
              <a:t>G. Zappi</a:t>
            </a:r>
            <a:endParaRPr lang="it-IT" dirty="0">
              <a:latin typeface="Palatino Linotype" pitchFamily="18" charset="0"/>
            </a:endParaRPr>
          </a:p>
        </p:txBody>
      </p:sp>
      <p:pic>
        <p:nvPicPr>
          <p:cNvPr id="96258" name="Picture 2" descr="http://upload.wikimedia.org/wikipedia/commons/1/1b/Moritz_Stifter_Fest_der_Faune_und_Nymp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3490401" cy="283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683568" y="1196752"/>
            <a:ext cx="676875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721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 limiti della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liric</a:t>
            </a: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a arcadica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7240" y="1855365"/>
            <a:ext cx="77152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sz="3600" dirty="0" err="1" smtClean="0">
                <a:latin typeface="Candara" pitchFamily="34" charset="0"/>
              </a:rPr>
              <a:t>Occasionalità</a:t>
            </a:r>
            <a:endParaRPr lang="it-IT" sz="3600" dirty="0" smtClean="0"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Leziosaggine</a:t>
            </a:r>
          </a:p>
          <a:p>
            <a:pPr>
              <a:buFontTx/>
              <a:buChar char="-"/>
            </a:pPr>
            <a:r>
              <a:rPr lang="it-IT" sz="3600" dirty="0" err="1" smtClean="0">
                <a:latin typeface="Candara" pitchFamily="34" charset="0"/>
              </a:rPr>
              <a:t>Carettere</a:t>
            </a:r>
            <a:r>
              <a:rPr lang="it-IT" sz="3600" dirty="0" smtClean="0">
                <a:latin typeface="Candara" pitchFamily="34" charset="0"/>
              </a:rPr>
              <a:t> stereotipato di temi e moduli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Spiccato gusto melodrammatico</a:t>
            </a:r>
          </a:p>
          <a:p>
            <a:pPr marL="628650" indent="0">
              <a:buNone/>
            </a:pPr>
            <a:r>
              <a:rPr lang="it-IT" sz="3600" i="1" dirty="0" smtClean="0">
                <a:latin typeface="Candara" pitchFamily="34" charset="0"/>
              </a:rPr>
              <a:t>“</a:t>
            </a:r>
            <a:r>
              <a:rPr lang="it-IT" sz="3600" i="1" dirty="0" err="1" smtClean="0">
                <a:latin typeface="Candara" pitchFamily="34" charset="0"/>
              </a:rPr>
              <a:t>Smascolinati</a:t>
            </a:r>
            <a:r>
              <a:rPr lang="it-IT" sz="3600" i="1" dirty="0" smtClean="0">
                <a:latin typeface="Candara" pitchFamily="34" charset="0"/>
              </a:rPr>
              <a:t> </a:t>
            </a:r>
            <a:r>
              <a:rPr lang="it-IT" sz="3600" i="1" dirty="0" err="1" smtClean="0">
                <a:latin typeface="Candara" pitchFamily="34" charset="0"/>
              </a:rPr>
              <a:t>sonettini</a:t>
            </a:r>
            <a:r>
              <a:rPr lang="it-IT" sz="3600" i="1" dirty="0" smtClean="0">
                <a:latin typeface="Candara" pitchFamily="34" charset="0"/>
              </a:rPr>
              <a:t>, pargoletti piccinini, mollemente femminini, tutti pieni d’amorini” </a:t>
            </a:r>
            <a:r>
              <a:rPr lang="it-IT" sz="3600" dirty="0" smtClean="0">
                <a:latin typeface="Candara" pitchFamily="34" charset="0"/>
              </a:rPr>
              <a:t>(G. </a:t>
            </a:r>
            <a:r>
              <a:rPr lang="it-IT" sz="3600" dirty="0" err="1" smtClean="0">
                <a:latin typeface="Candara" pitchFamily="34" charset="0"/>
              </a:rPr>
              <a:t>Baretti</a:t>
            </a:r>
            <a:r>
              <a:rPr lang="it-IT" sz="3600" dirty="0" smtClean="0">
                <a:latin typeface="Candara" pitchFamily="34" charset="0"/>
              </a:rPr>
              <a:t>)</a:t>
            </a: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395536" y="1196752"/>
            <a:ext cx="741682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62396"/>
            <a:ext cx="1101336" cy="978372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P.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Metastasio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e il melodramma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224" y="1783357"/>
            <a:ext cx="4546848" cy="4525963"/>
          </a:xfrm>
        </p:spPr>
        <p:txBody>
          <a:bodyPr>
            <a:normAutofit/>
          </a:bodyPr>
          <a:lstStyle/>
          <a:p>
            <a:pPr marL="1588" indent="12700">
              <a:buNone/>
            </a:pPr>
            <a:r>
              <a:rPr lang="it-IT" sz="4000" dirty="0" smtClean="0">
                <a:latin typeface="Candara" pitchFamily="34" charset="0"/>
              </a:rPr>
              <a:t>1730: </a:t>
            </a:r>
            <a:r>
              <a:rPr lang="it-IT" sz="4000" dirty="0" err="1" smtClean="0">
                <a:latin typeface="Candara" pitchFamily="34" charset="0"/>
              </a:rPr>
              <a:t>Metastasio</a:t>
            </a:r>
            <a:r>
              <a:rPr lang="it-IT" sz="4000" dirty="0" smtClean="0">
                <a:latin typeface="Candara" pitchFamily="34" charset="0"/>
              </a:rPr>
              <a:t> poeta di corte a Vienna</a:t>
            </a:r>
          </a:p>
          <a:p>
            <a:pPr marL="1588" indent="12700">
              <a:buNone/>
            </a:pPr>
            <a:endParaRPr lang="it-IT" sz="4000" dirty="0" smtClean="0">
              <a:latin typeface="Candara" pitchFamily="34" charset="0"/>
            </a:endParaRPr>
          </a:p>
          <a:p>
            <a:pPr marL="0" indent="0">
              <a:buNone/>
            </a:pPr>
            <a:r>
              <a:rPr lang="it-IT" sz="4000" dirty="0" smtClean="0">
                <a:latin typeface="Candara" pitchFamily="34" charset="0"/>
              </a:rPr>
              <a:t>Riforma del melodramma</a:t>
            </a:r>
            <a:endParaRPr lang="it-IT" sz="4000" dirty="0">
              <a:latin typeface="Candara" pitchFamily="34" charset="0"/>
            </a:endParaRPr>
          </a:p>
        </p:txBody>
      </p:sp>
      <p:pic>
        <p:nvPicPr>
          <p:cNvPr id="56322" name="Picture 2" descr="http://biografieonline.it/img/bio/p/Pietro_Metastas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298850" cy="3938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411760" y="1196752"/>
            <a:ext cx="34563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553" y="188640"/>
            <a:ext cx="1394743" cy="123902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Carlo Goldoni</a:t>
            </a:r>
          </a:p>
        </p:txBody>
      </p:sp>
      <p:pic>
        <p:nvPicPr>
          <p:cNvPr id="63490" name="Picture 2" descr="http://upload.wikimedia.org/wikipedia/commons/thumb/f/f4/Komedia.jpg/400px-Kom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76871"/>
            <a:ext cx="6192688" cy="4257473"/>
          </a:xfrm>
          <a:prstGeom prst="rect">
            <a:avLst/>
          </a:prstGeom>
          <a:noFill/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003232" cy="853555"/>
          </a:xfrm>
        </p:spPr>
        <p:txBody>
          <a:bodyPr>
            <a:normAutofit/>
          </a:bodyPr>
          <a:lstStyle/>
          <a:p>
            <a:pPr marL="1588" indent="12700" algn="ctr">
              <a:buNone/>
            </a:pPr>
            <a:r>
              <a:rPr lang="it-IT" sz="4000" dirty="0" smtClean="0">
                <a:latin typeface="Candara" pitchFamily="34" charset="0"/>
              </a:rPr>
              <a:t>Mondo e Teatro</a:t>
            </a:r>
            <a:endParaRPr lang="it-IT" sz="4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259632" y="1196752"/>
            <a:ext cx="576064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62396"/>
            <a:ext cx="1101336" cy="978372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C.Goldoni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(1707-1793)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6896" y="1711349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Vive tra Venezia e Parigi.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Ottiene un compenso fisso per la scrittura delle sue commedie </a:t>
            </a:r>
            <a:r>
              <a:rPr lang="it-IT" sz="3600" dirty="0" smtClean="0">
                <a:latin typeface="Candara" pitchFamily="34" charset="0"/>
                <a:sym typeface="Wingdings" pitchFamily="2" charset="2"/>
              </a:rPr>
              <a:t> anticipa la figura dell’intellettuale dell’Ottocento.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3600" dirty="0" smtClean="0">
                <a:latin typeface="Candara" pitchFamily="34" charset="0"/>
                <a:sym typeface="Wingdings" pitchFamily="2" charset="2"/>
              </a:rPr>
              <a:t>Scrive per il mercato e deve obbedire alle sue leggi.</a:t>
            </a: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87624" y="1196752"/>
            <a:ext cx="576064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La Commedia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dell</a:t>
            </a: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’Arte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080" y="1556792"/>
            <a:ext cx="8153400" cy="4853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Teatro delle maschere e della recitazione “a soggetto”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Maschere tradizionali (Pantalone, Brighella, Arlecchino)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Non c’era un testo scritto, ma gli attori improvvisavano su un “canovaccio”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Limiti della Commedia dell’Arte: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Volgarità buffonesca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Rigidità stereotipata dei tipi umani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Ripetitività delle situazioni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Inverosimiglianza degli intrecci</a:t>
            </a:r>
            <a:endParaRPr lang="it-IT" sz="2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pic>
        <p:nvPicPr>
          <p:cNvPr id="95234" name="Picture 2" descr="C:\Documents and Settings\marianna\Desktop\settecento\Commedia_dell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128792" cy="487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475656" y="1196752"/>
            <a:ext cx="52565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La riforma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del teatro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14296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it-IT" sz="4000" dirty="0" smtClean="0">
                <a:latin typeface="Candara" pitchFamily="34" charset="0"/>
              </a:rPr>
              <a:t>“Mondo” e “Teatro”</a:t>
            </a:r>
          </a:p>
          <a:p>
            <a:pPr algn="ctr">
              <a:lnSpc>
                <a:spcPct val="120000"/>
              </a:lnSpc>
              <a:buNone/>
            </a:pPr>
            <a:endParaRPr lang="it-IT" sz="4000" dirty="0" smtClean="0">
              <a:latin typeface="Candara" pitchFamily="34" charset="0"/>
            </a:endParaRPr>
          </a:p>
        </p:txBody>
      </p:sp>
      <p:pic>
        <p:nvPicPr>
          <p:cNvPr id="13" name="Picture 2" descr="C:\Documents and Settings\marianna\Desktop\settecento\400px-Kom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5832648" cy="40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6056" y="908720"/>
            <a:ext cx="3465140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200" i="1" dirty="0" smtClean="0">
                <a:latin typeface="Palatino Linotype" pitchFamily="18" charset="0"/>
              </a:rPr>
              <a:t>“Dirò con ingenuità, che </a:t>
            </a:r>
            <a:r>
              <a:rPr lang="it-IT" sz="2200" i="1" dirty="0" err="1" smtClean="0">
                <a:latin typeface="Palatino Linotype" pitchFamily="18" charset="0"/>
              </a:rPr>
              <a:t>sebben</a:t>
            </a:r>
            <a:r>
              <a:rPr lang="it-IT" sz="2200" i="1" dirty="0" smtClean="0">
                <a:latin typeface="Palatino Linotype" pitchFamily="18" charset="0"/>
              </a:rPr>
              <a:t> non ho trascurata la lettura de' più venerabili e celebri Autori, da' quali, come da ottimi Maestri, non possono trarsi che utilissimi documenti ed </a:t>
            </a:r>
            <a:r>
              <a:rPr lang="it-IT" sz="2200" i="1" dirty="0" err="1" smtClean="0">
                <a:latin typeface="Palatino Linotype" pitchFamily="18" charset="0"/>
              </a:rPr>
              <a:t>esempli</a:t>
            </a:r>
            <a:r>
              <a:rPr lang="it-IT" sz="2200" i="1" dirty="0" smtClean="0">
                <a:latin typeface="Palatino Linotype" pitchFamily="18" charset="0"/>
              </a:rPr>
              <a:t>: contuttociò i due libri su' quali ho più meditato, e di cui non mi pentirò mai di essermi servito, furono il Mondo e il Teatro.”</a:t>
            </a:r>
            <a:endParaRPr lang="it-IT" sz="2200" i="1" dirty="0">
              <a:latin typeface="Palatino Linotype" pitchFamily="18" charset="0"/>
            </a:endParaRP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C. Goldoni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pic>
        <p:nvPicPr>
          <p:cNvPr id="97282" name="Picture 2" descr="http://www.homolaicus.com/letteratura/images/goldo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6455">
            <a:off x="815842" y="2121113"/>
            <a:ext cx="324035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808656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766048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Settecento letterario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b="1" dirty="0">
                <a:latin typeface="Calibri" pitchFamily="34" charset="0"/>
              </a:rPr>
              <a:t>Crisi ed archiviazione dell’esperienza del </a:t>
            </a:r>
            <a:r>
              <a:rPr lang="it-IT" b="1" dirty="0" smtClean="0">
                <a:latin typeface="Calibri" pitchFamily="34" charset="0"/>
              </a:rPr>
              <a:t>Barocco</a:t>
            </a:r>
            <a:r>
              <a:rPr lang="it-IT" dirty="0" smtClean="0">
                <a:latin typeface="Calibri" pitchFamily="34" charset="0"/>
              </a:rPr>
              <a:t>:</a:t>
            </a:r>
            <a:endParaRPr lang="it-IT" dirty="0"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>
                <a:latin typeface="Calibri" pitchFamily="34" charset="0"/>
              </a:rPr>
              <a:t>Restaurazione del </a:t>
            </a:r>
            <a:r>
              <a:rPr lang="it-IT" dirty="0" smtClean="0">
                <a:latin typeface="Calibri" pitchFamily="34" charset="0"/>
              </a:rPr>
              <a:t>classicismo</a:t>
            </a:r>
            <a:endParaRPr lang="it-IT" dirty="0"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>
                <a:latin typeface="Calibri" pitchFamily="34" charset="0"/>
              </a:rPr>
              <a:t>Esperienze settecentesche di forma classica ma contenuti moderni, attuali ed impegnati (Parini</a:t>
            </a:r>
            <a:r>
              <a:rPr lang="it-IT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Calibri" pitchFamily="34" charset="0"/>
              </a:rPr>
              <a:t>Nuova sensibilità che si oppone alla ragione illuministica e al classicismo razionalista  (anticipazione del Romanticismo</a:t>
            </a:r>
            <a:r>
              <a:rPr lang="it-IT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  <a:p>
            <a:pPr marL="514350" indent="-514350">
              <a:spcAft>
                <a:spcPts val="1200"/>
              </a:spcAft>
              <a:buClrTx/>
              <a:buFont typeface="Wingdings" pitchFamily="2" charset="2"/>
              <a:buChar char="ü"/>
            </a:pPr>
            <a:endParaRPr lang="it-IT" sz="3200" dirty="0">
              <a:latin typeface="Candara" pitchFamily="34" charset="0"/>
            </a:endParaRPr>
          </a:p>
        </p:txBody>
      </p:sp>
      <p:pic>
        <p:nvPicPr>
          <p:cNvPr id="14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52" y="188640"/>
            <a:ext cx="1394743" cy="123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899592" y="1196752"/>
            <a:ext cx="655272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721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“Mondo”: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la realtà vissuta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885528"/>
            <a:ext cx="8153400" cy="4783832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sz="2800" i="1" dirty="0" smtClean="0">
                <a:latin typeface="Candara" pitchFamily="34" charset="0"/>
              </a:rPr>
              <a:t>“Il primo mi mostra tanti e poi tanti vari caratteri di persone, me li dipinge così al naturale, che </a:t>
            </a:r>
            <a:r>
              <a:rPr lang="it-IT" sz="2800" i="1" dirty="0" err="1" smtClean="0">
                <a:latin typeface="Candara" pitchFamily="34" charset="0"/>
              </a:rPr>
              <a:t>paion</a:t>
            </a:r>
            <a:r>
              <a:rPr lang="it-IT" sz="2800" i="1" dirty="0" smtClean="0">
                <a:latin typeface="Candara" pitchFamily="34" charset="0"/>
              </a:rPr>
              <a:t> fatti apposta per somministrarmi abbondantissimi argomenti di graziose ed istruttive Commedie.”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Goldoni desidera una commedia che sia verisimile e rifletta al società contemporanea e i suoi caratteri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Quadro della società veneziana contemporanea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331640" y="1124744"/>
            <a:ext cx="568863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1748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“Teatro”: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la scena viva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13520"/>
            <a:ext cx="8153400" cy="3919736"/>
          </a:xfrm>
        </p:spPr>
        <p:txBody>
          <a:bodyPr>
            <a:noAutofit/>
          </a:bodyPr>
          <a:lstStyle/>
          <a:p>
            <a:pPr marL="712788" indent="0" algn="ctr">
              <a:lnSpc>
                <a:spcPct val="114000"/>
              </a:lnSpc>
              <a:buNone/>
            </a:pPr>
            <a:r>
              <a:rPr lang="it-IT" sz="2800" i="1" dirty="0" smtClean="0">
                <a:latin typeface="Candara" pitchFamily="34" charset="0"/>
              </a:rPr>
              <a:t>“Il secondo poi, cioè il libro del Teatro, mentre io lo vo maneggiando, mi fa conoscere con quali colori si </a:t>
            </a:r>
            <a:r>
              <a:rPr lang="it-IT" sz="2800" i="1" dirty="0" err="1" smtClean="0">
                <a:latin typeface="Candara" pitchFamily="34" charset="0"/>
              </a:rPr>
              <a:t>debban</a:t>
            </a:r>
            <a:r>
              <a:rPr lang="it-IT" sz="2800" i="1" dirty="0" smtClean="0">
                <a:latin typeface="Candara" pitchFamily="34" charset="0"/>
              </a:rPr>
              <a:t> rappresentar sulle Scene i caratteri, le passioni, gli avvenimenti, che nel libro del Mondo si leggono; come si debba ombreggiarli per dar loro il maggiore rilievo, e quali </a:t>
            </a:r>
            <a:r>
              <a:rPr lang="it-IT" sz="2800" i="1" dirty="0" err="1" smtClean="0">
                <a:latin typeface="Candara" pitchFamily="34" charset="0"/>
              </a:rPr>
              <a:t>sien</a:t>
            </a:r>
            <a:r>
              <a:rPr lang="it-IT" sz="2800" i="1" dirty="0" smtClean="0">
                <a:latin typeface="Candara" pitchFamily="34" charset="0"/>
              </a:rPr>
              <a:t> quelle tinte, che più li rendon grati agli occhi </a:t>
            </a:r>
            <a:r>
              <a:rPr lang="it-IT" sz="2800" i="1" dirty="0" err="1" smtClean="0">
                <a:latin typeface="Candara" pitchFamily="34" charset="0"/>
              </a:rPr>
              <a:t>dilicati</a:t>
            </a:r>
            <a:r>
              <a:rPr lang="it-IT" sz="2800" i="1" dirty="0" smtClean="0">
                <a:latin typeface="Candara" pitchFamily="34" charset="0"/>
              </a:rPr>
              <a:t> degli spettatori.”</a:t>
            </a:r>
            <a:endParaRPr lang="it-IT" sz="2800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051720" y="1124744"/>
            <a:ext cx="403244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Il testo teatrale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Non più un </a:t>
            </a:r>
            <a:r>
              <a:rPr lang="it-IT" sz="3600" b="1" dirty="0" smtClean="0">
                <a:latin typeface="Candara" pitchFamily="34" charset="0"/>
              </a:rPr>
              <a:t>canovaccio</a:t>
            </a:r>
            <a:r>
              <a:rPr lang="it-IT" sz="3600" dirty="0" smtClean="0">
                <a:latin typeface="Candara" pitchFamily="34" charset="0"/>
              </a:rPr>
              <a:t> in forma narrativa con indicazioni sommarie sull’intreccio ma un </a:t>
            </a:r>
            <a:r>
              <a:rPr lang="it-IT" sz="3600" b="1" dirty="0" smtClean="0">
                <a:latin typeface="Candara" pitchFamily="34" charset="0"/>
              </a:rPr>
              <a:t>copione </a:t>
            </a:r>
            <a:r>
              <a:rPr lang="it-IT" sz="3600" dirty="0" smtClean="0">
                <a:latin typeface="Candara" pitchFamily="34" charset="0"/>
              </a:rPr>
              <a:t>con informazioni essenziali sulla messa in scena e sulle battute degli attori</a:t>
            </a:r>
          </a:p>
          <a:p>
            <a:pPr>
              <a:buFontTx/>
              <a:buChar char="-"/>
            </a:pPr>
            <a:endParaRPr lang="it-IT" sz="3600" b="1" dirty="0" smtClean="0"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12776"/>
            <a:ext cx="33813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483768" y="1124744"/>
            <a:ext cx="324036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1748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18864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I personaggi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Non più </a:t>
            </a:r>
            <a:r>
              <a:rPr lang="it-IT" sz="3600" b="1" dirty="0" smtClean="0">
                <a:latin typeface="Candara" pitchFamily="34" charset="0"/>
              </a:rPr>
              <a:t>maschere</a:t>
            </a:r>
            <a:r>
              <a:rPr lang="it-IT" sz="3600" dirty="0" smtClean="0">
                <a:latin typeface="Candara" pitchFamily="34" charset="0"/>
              </a:rPr>
              <a:t> tradizionali, che incarnano tipi fissi e stereotipati ma </a:t>
            </a:r>
            <a:r>
              <a:rPr lang="it-IT" sz="3600" b="1" dirty="0" smtClean="0">
                <a:latin typeface="Candara" pitchFamily="34" charset="0"/>
              </a:rPr>
              <a:t>caratteri</a:t>
            </a:r>
            <a:r>
              <a:rPr lang="it-IT" sz="3600" dirty="0" smtClean="0">
                <a:latin typeface="Candara" pitchFamily="34" charset="0"/>
              </a:rPr>
              <a:t>, rappresentati nella varietà di sfumature che li connotano come individui unici ed irripetibili (individuale concreto)</a:t>
            </a:r>
          </a:p>
          <a:p>
            <a:pPr>
              <a:buNone/>
            </a:pP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835696" y="1124744"/>
            <a:ext cx="432048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585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Ambiente sociale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783357"/>
            <a:ext cx="375476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I vizi, le virtù ed i sentimenti dei personaggi assumono fisionomie diverse a seconda dell’ambiente sociale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L’ambiente sociale veneziano non è neutro ed astratto ma concretamente delineato</a:t>
            </a:r>
          </a:p>
          <a:p>
            <a:pPr>
              <a:buNone/>
            </a:pPr>
            <a:endParaRPr lang="it-IT" sz="3600" dirty="0">
              <a:latin typeface="Candar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668685" cy="46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627784" y="1124744"/>
            <a:ext cx="295232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Gli intrecci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Non più stereotipati e ripetitivi ma lineari, verisimili e coerenti nel loro svolgimento</a:t>
            </a:r>
          </a:p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Gli intrecci sono ispirati a sentimenti e situazioni della vita quotidiana</a:t>
            </a:r>
          </a:p>
          <a:p>
            <a:pPr>
              <a:buNone/>
            </a:pPr>
            <a:endParaRPr lang="it-IT" sz="4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555776" y="1124744"/>
            <a:ext cx="295232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La finalità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Non più il puro divertimento ma un intento moralistico: correggere i vizi e proporre modelli positivi di virtù</a:t>
            </a:r>
          </a:p>
          <a:p>
            <a:pPr>
              <a:buFontTx/>
              <a:buChar char="-"/>
            </a:pPr>
            <a:endParaRPr lang="it-IT" sz="4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24744"/>
            <a:ext cx="583264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673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Il problema della lingua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Goldoni tenta di riprodurre una lingua d’uso vivo con forti residui dialettali (veneziano, dialetti del nord)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Alcune commedie sono integralmente in dialetto veneziano, con sfumature diverse a seconda della classe sociale</a:t>
            </a: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79512" y="1124744"/>
            <a:ext cx="748883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753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Goldoni e la “media civiltà illuministica”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Adesione alla vita nella sua dimensione solo mondana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Fiducia in una convivenza civile, libera, aperta, ispirata agli ideali della Ragione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Mondo fiducioso nella possibilità di un progresso illimitato, ispirato alla Ragione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7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-107432" y="2781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  <a:latin typeface="Monotype Corsiva" pitchFamily="66" charset="0"/>
              </a:rPr>
              <a:t>Wolfgang Amadeus Mozart</a:t>
            </a:r>
            <a:endParaRPr lang="it-IT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827584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573325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https://www.youtube.com/watch?v=6knyWHawFOw</a:t>
            </a:r>
            <a:endParaRPr lang="it-IT" sz="2400" dirty="0"/>
          </a:p>
        </p:txBody>
      </p:sp>
      <p:pic>
        <p:nvPicPr>
          <p:cNvPr id="98308" name="Picture 4" descr="http://www.gtolentino.com/joomla/images/stories/bach_pentagramma.jpg"/>
          <p:cNvPicPr>
            <a:picLocks noChangeAspect="1" noChangeArrowheads="1"/>
          </p:cNvPicPr>
          <p:nvPr/>
        </p:nvPicPr>
        <p:blipFill>
          <a:blip r:embed="rId4" cstate="print"/>
          <a:srcRect l="1835" t="1839" r="2749" b="20906"/>
          <a:stretch>
            <a:fillRect/>
          </a:stretch>
        </p:blipFill>
        <p:spPr bwMode="auto">
          <a:xfrm>
            <a:off x="1763688" y="1628800"/>
            <a:ext cx="5688632" cy="3838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3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66000">
              <a:schemeClr val="accent4">
                <a:lumMod val="20000"/>
                <a:lumOff val="80000"/>
                <a:alpha val="2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7432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ruolo dell’intellettuale</a:t>
            </a:r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it-IT" sz="2800" dirty="0" smtClean="0">
                <a:latin typeface="Candara" pitchFamily="34" charset="0"/>
              </a:rPr>
              <a:t>Un nuovo </a:t>
            </a:r>
            <a:r>
              <a:rPr lang="it-IT" sz="2800" i="1" dirty="0" smtClean="0">
                <a:latin typeface="Candara" pitchFamily="34" charset="0"/>
              </a:rPr>
              <a:t>status</a:t>
            </a:r>
            <a:r>
              <a:rPr lang="it-IT" sz="2800" dirty="0" smtClean="0">
                <a:latin typeface="Candara" pitchFamily="34" charset="0"/>
              </a:rPr>
              <a:t> sociale?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In </a:t>
            </a:r>
            <a:r>
              <a:rPr lang="it-IT" sz="2800" b="1" dirty="0" smtClean="0">
                <a:latin typeface="Candara" pitchFamily="34" charset="0"/>
              </a:rPr>
              <a:t>Europa</a:t>
            </a:r>
            <a:r>
              <a:rPr lang="it-IT" sz="2800" dirty="0" smtClean="0">
                <a:latin typeface="Candara" pitchFamily="34" charset="0"/>
              </a:rPr>
              <a:t>:</a:t>
            </a:r>
          </a:p>
          <a:p>
            <a:pPr marL="360363" indent="0">
              <a:buNone/>
            </a:pPr>
            <a:r>
              <a:rPr lang="it-IT" sz="2800" dirty="0" smtClean="0">
                <a:latin typeface="Candara" pitchFamily="34" charset="0"/>
              </a:rPr>
              <a:t>letterato borghese che vive del proprio lavoro intellettuale, emancipandosi dai tradizionali centri di potere</a:t>
            </a:r>
          </a:p>
          <a:p>
            <a:pPr marL="360363" indent="0">
              <a:buNone/>
            </a:pPr>
            <a:endParaRPr lang="it-IT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In </a:t>
            </a:r>
            <a:r>
              <a:rPr lang="it-IT" sz="2800" b="1" dirty="0" smtClean="0">
                <a:latin typeface="Candara" pitchFamily="34" charset="0"/>
              </a:rPr>
              <a:t>Italia</a:t>
            </a:r>
            <a:r>
              <a:rPr lang="it-IT" sz="2800" dirty="0" smtClean="0">
                <a:latin typeface="Candara" pitchFamily="34" charset="0"/>
              </a:rPr>
              <a:t>:</a:t>
            </a:r>
          </a:p>
          <a:p>
            <a:pPr marL="360363" indent="0">
              <a:buNone/>
            </a:pPr>
            <a:r>
              <a:rPr lang="it-IT" sz="2800" dirty="0" smtClean="0">
                <a:latin typeface="Candara" pitchFamily="34" charset="0"/>
              </a:rPr>
              <a:t>gli illuministi milanesi sono quasi tutti aristocratici, chierici o giuristi</a:t>
            </a:r>
            <a:endParaRPr lang="it-IT" sz="2800" dirty="0">
              <a:latin typeface="Candara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27584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808656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766048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La circolazione delle idee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ClrTx/>
              <a:buFont typeface="Wingdings" pitchFamily="2" charset="2"/>
              <a:buChar char="ü"/>
            </a:pPr>
            <a:r>
              <a:rPr lang="it-IT" sz="3200" dirty="0" smtClean="0">
                <a:latin typeface="Candara" pitchFamily="34" charset="0"/>
              </a:rPr>
              <a:t>Moltiplicazione dei centri di aggregazione di intellettuali.</a:t>
            </a:r>
          </a:p>
          <a:p>
            <a:pPr marL="514350" indent="-514350">
              <a:spcAft>
                <a:spcPts val="1200"/>
              </a:spcAft>
              <a:buClrTx/>
              <a:buFont typeface="Wingdings" pitchFamily="2" charset="2"/>
              <a:buChar char="ü"/>
            </a:pPr>
            <a:r>
              <a:rPr lang="it-IT" sz="3200" dirty="0" smtClean="0">
                <a:latin typeface="Candara" pitchFamily="34" charset="0"/>
              </a:rPr>
              <a:t>L’interlocutore degli intellettuali diventa “la pubblica opinione” e l’opinione della comunità intellettuale internazionale.</a:t>
            </a:r>
          </a:p>
          <a:p>
            <a:pPr marL="514350" indent="-514350">
              <a:buClrTx/>
              <a:buFont typeface="Wingdings" pitchFamily="2" charset="2"/>
              <a:buChar char="ü"/>
            </a:pPr>
            <a:r>
              <a:rPr lang="it-IT" sz="3200" dirty="0" smtClean="0">
                <a:latin typeface="Candara" pitchFamily="34" charset="0"/>
              </a:rPr>
              <a:t>In Italia rimane molto importante il ruolo dell’Accademia.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4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52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212232" y="1196752"/>
            <a:ext cx="35283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06152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Le accademie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153400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sz="3200" i="1" dirty="0" smtClean="0">
                <a:latin typeface="Candara" pitchFamily="34" charset="0"/>
              </a:rPr>
              <a:t>“La vera Accademia è una capitale, dove i comodi della vita, la fortuna vi chiamino da ogni provincia il fiore di una gran nazione, dove da otto a novecento mila persone si elettrizzino insieme.”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it-IT" sz="3200" dirty="0" smtClean="0">
                <a:latin typeface="Candara" pitchFamily="34" charset="0"/>
              </a:rPr>
              <a:t>(F. </a:t>
            </a:r>
            <a:r>
              <a:rPr lang="it-IT" sz="3200" dirty="0" err="1" smtClean="0">
                <a:latin typeface="Candara" pitchFamily="34" charset="0"/>
              </a:rPr>
              <a:t>Algarotti</a:t>
            </a:r>
            <a:r>
              <a:rPr lang="it-IT" sz="3200" dirty="0" smtClean="0">
                <a:latin typeface="Candara" pitchFamily="34" charset="0"/>
              </a:rPr>
              <a:t>)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616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 circuiti “non ufficiali”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dirty="0" smtClean="0">
                <a:latin typeface="Candara" pitchFamily="34" charset="0"/>
              </a:rPr>
              <a:t>Importanza di caffè e salotti come luogo d’incontro, libero scambio di idee, dibattito sulle notizie politiche e letterarie.</a:t>
            </a:r>
          </a:p>
          <a:p>
            <a:pPr>
              <a:lnSpc>
                <a:spcPct val="110000"/>
              </a:lnSpc>
              <a:buNone/>
            </a:pPr>
            <a:endParaRPr lang="it-IT" sz="1200" dirty="0">
              <a:latin typeface="Candara" pitchFamily="34" charset="0"/>
            </a:endParaRPr>
          </a:p>
          <a:p>
            <a:pPr marL="4763" indent="0" algn="ctr">
              <a:lnSpc>
                <a:spcPct val="110000"/>
              </a:lnSpc>
              <a:buNone/>
            </a:pPr>
            <a:r>
              <a:rPr lang="it-IT" i="1" dirty="0" smtClean="0">
                <a:latin typeface="Candara" pitchFamily="34" charset="0"/>
              </a:rPr>
              <a:t>“Il carattere che essi esigono nell’uomo è prima la bontà che la scienza. Hanno fra di loro un tono del tutto familiare, filantropo. Non v’è fasto, non v’è pedanteria. Disputano caldamente e vigorosamente fra di loro, con tutta la buona fede del mondo.”</a:t>
            </a:r>
            <a:endParaRPr lang="it-IT" dirty="0" smtClean="0">
              <a:latin typeface="Candara" pitchFamily="34" charset="0"/>
            </a:endParaRPr>
          </a:p>
          <a:p>
            <a:pPr marL="4763" indent="0" algn="r">
              <a:lnSpc>
                <a:spcPct val="110000"/>
              </a:lnSpc>
              <a:buNone/>
            </a:pPr>
            <a:r>
              <a:rPr lang="it-IT" dirty="0" smtClean="0">
                <a:latin typeface="Candara" pitchFamily="34" charset="0"/>
              </a:rPr>
              <a:t>(A. Verri)</a:t>
            </a:r>
            <a:endParaRPr lang="it-IT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2050" name="Picture 2" descr="http://upload.wikimedia.org/wikipedia/commons/c/cb/Salon_de_Madame_Geoff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67405"/>
            <a:ext cx="10563581" cy="695278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1866</Words>
  <Application>Microsoft Office PowerPoint</Application>
  <PresentationFormat>Presentazione su schermo (4:3)</PresentationFormat>
  <Paragraphs>192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Il Settecento</vt:lpstr>
      <vt:lpstr>Un secolo complesso</vt:lpstr>
      <vt:lpstr>Che cos’è l’Illuminismo?</vt:lpstr>
      <vt:lpstr>Il Settecento letterario</vt:lpstr>
      <vt:lpstr>Il ruolo dell’intellettuale</vt:lpstr>
      <vt:lpstr>La circolazione delle idee</vt:lpstr>
      <vt:lpstr>Le accademie</vt:lpstr>
      <vt:lpstr>I circuiti “non ufficiali”</vt:lpstr>
      <vt:lpstr>Presentazione standard di PowerPoint</vt:lpstr>
      <vt:lpstr>Il Grand Tour</vt:lpstr>
      <vt:lpstr>I fogli periodici</vt:lpstr>
      <vt:lpstr>The Spectator</vt:lpstr>
      <vt:lpstr>Presentazione standard di PowerPoint</vt:lpstr>
      <vt:lpstr>L’Illuminismo in Italia</vt:lpstr>
      <vt:lpstr>L’Accademia dei Pugni </vt:lpstr>
      <vt:lpstr>“Il Caffè” di Milano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Dei delitti e delle pene (C. Beccaria)</vt:lpstr>
      <vt:lpstr>Dei delitti e delle pene (C. Beccaria)</vt:lpstr>
      <vt:lpstr>Dei delitti e delle pene (C. Beccaria)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Wolfgang Amadeus Mozart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marianna</dc:creator>
  <cp:lastModifiedBy>utente</cp:lastModifiedBy>
  <cp:revision>65</cp:revision>
  <dcterms:created xsi:type="dcterms:W3CDTF">2015-03-01T14:32:58Z</dcterms:created>
  <dcterms:modified xsi:type="dcterms:W3CDTF">2016-03-02T09:44:22Z</dcterms:modified>
</cp:coreProperties>
</file>